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8" r:id="rId2"/>
    <p:sldId id="263" r:id="rId3"/>
    <p:sldId id="259" r:id="rId4"/>
    <p:sldId id="264" r:id="rId5"/>
    <p:sldId id="266" r:id="rId6"/>
    <p:sldId id="261" r:id="rId7"/>
    <p:sldId id="265" r:id="rId8"/>
    <p:sldId id="262" r:id="rId9"/>
    <p:sldId id="268" r:id="rId10"/>
    <p:sldId id="270" r:id="rId11"/>
    <p:sldId id="269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FFF7"/>
    <a:srgbClr val="CF0A2C"/>
    <a:srgbClr val="CC6600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660"/>
  </p:normalViewPr>
  <p:slideViewPr>
    <p:cSldViewPr snapToGrid="0">
      <p:cViewPr varScale="1">
        <p:scale>
          <a:sx n="58" d="100"/>
          <a:sy n="58" d="100"/>
        </p:scale>
        <p:origin x="108" y="9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F0C129-5CCF-4B3F-B65C-6271A250B765}" type="datetimeFigureOut">
              <a:rPr lang="en-US" smtClean="0"/>
              <a:t>6/25/2022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68F4F5-DCDB-464C-A7F0-2EE4E5C4AB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609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FFFF00"/>
                </a:solidFill>
              </a:rPr>
              <a:t>Need to fix code for plot.  Cannot pass this vector to </a:t>
            </a:r>
            <a:r>
              <a:rPr lang="en-US" dirty="0" err="1">
                <a:solidFill>
                  <a:srgbClr val="FFFF00"/>
                </a:solidFill>
              </a:rPr>
              <a:t>ggplot</a:t>
            </a:r>
            <a:r>
              <a:rPr lang="en-US" dirty="0">
                <a:solidFill>
                  <a:srgbClr val="FFFF00"/>
                </a:solidFill>
              </a:rPr>
              <a:t>.  Tried setting as a </a:t>
            </a:r>
            <a:r>
              <a:rPr lang="en-US" dirty="0" err="1">
                <a:solidFill>
                  <a:srgbClr val="FFFF00"/>
                </a:solidFill>
              </a:rPr>
              <a:t>df</a:t>
            </a:r>
            <a:r>
              <a:rPr lang="en-US" dirty="0">
                <a:solidFill>
                  <a:srgbClr val="FFFF00"/>
                </a:solidFill>
              </a:rPr>
              <a:t> but only allowed to name the output median as a column.  State has no header and could not set a 2</a:t>
            </a:r>
            <a:r>
              <a:rPr lang="en-US" baseline="30000" dirty="0">
                <a:solidFill>
                  <a:srgbClr val="FFFF00"/>
                </a:solidFill>
              </a:rPr>
              <a:t>nd</a:t>
            </a:r>
            <a:r>
              <a:rPr lang="en-US" dirty="0">
                <a:solidFill>
                  <a:srgbClr val="FFFF00"/>
                </a:solidFill>
              </a:rPr>
              <a:t> variable name to </a:t>
            </a:r>
            <a:r>
              <a:rPr lang="en-US" dirty="0" err="1">
                <a:solidFill>
                  <a:srgbClr val="FFFF00"/>
                </a:solidFill>
              </a:rPr>
              <a:t>df</a:t>
            </a:r>
            <a:r>
              <a:rPr lang="en-US" dirty="0">
                <a:solidFill>
                  <a:srgbClr val="FFFF00"/>
                </a:solidFill>
              </a:rPr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68F4F5-DCDB-464C-A7F0-2EE4E5C4AB8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2828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C0F011-B7A4-F0AF-954D-5687ABE836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349FB6-6CA5-5049-7B93-6DB3180B9B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874EB1-3A09-1B75-6C87-987058822E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F68A4-32E8-4F46-9644-5D34A4BA5A2A}" type="datetimeFigureOut">
              <a:rPr lang="en-US" smtClean="0"/>
              <a:t>6/25/2022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6778D6-58FA-9BC9-37FF-C877265D8D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7529CD-E995-3E2F-61BA-4E96CD842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7DBAA-14C7-4D22-8ED1-B7878C6081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1924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C341A5-49D7-DA22-EC11-82F82CC4E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9B8E30E-1B85-307B-033B-6B69015504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F65D2C-380A-72AB-D625-DAD967FC06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F68A4-32E8-4F46-9644-5D34A4BA5A2A}" type="datetimeFigureOut">
              <a:rPr lang="en-US" smtClean="0"/>
              <a:t>6/25/2022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B482EF-7FE3-33F8-1B8E-1D2F12B25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9D5243-FC2D-F47C-055C-C40B1CC953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7DBAA-14C7-4D22-8ED1-B7878C6081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6531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9C11ECF-C86C-9E50-64F6-D3656C1DC13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86A1A7-D53D-E47A-D5CF-2A32C1741E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A80529-0AE0-3C7A-FAAC-F411B0D2EA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F68A4-32E8-4F46-9644-5D34A4BA5A2A}" type="datetimeFigureOut">
              <a:rPr lang="en-US" smtClean="0"/>
              <a:t>6/25/2022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99E206-E981-DE48-3A58-B6F1FE4920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DCE83E-8653-A866-B4F3-6E4346BA58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7DBAA-14C7-4D22-8ED1-B7878C6081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7516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82C9C7-DA3C-B6BD-2409-99DC8D852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3EA8BD-86FD-7478-AC07-ADD008E7A5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F28FB1-6B83-BFBC-AA63-FFB9DF05B2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F68A4-32E8-4F46-9644-5D34A4BA5A2A}" type="datetimeFigureOut">
              <a:rPr lang="en-US" smtClean="0"/>
              <a:t>6/25/2022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29523F-7FBE-ED63-C8F8-7A599EA17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F66D8B-95A8-030A-5DA7-133063B3E5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7DBAA-14C7-4D22-8ED1-B7878C6081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271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E2973-9D5F-54C7-D0E9-8446198D0A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68F63B-237F-BE1F-5D93-16681147E3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0FB2EA-722B-A167-8078-89A2316E9A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F68A4-32E8-4F46-9644-5D34A4BA5A2A}" type="datetimeFigureOut">
              <a:rPr lang="en-US" smtClean="0"/>
              <a:t>6/25/2022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F83A82-5013-4D57-DBF2-FA4AE828F3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530E27-4F1D-C4CE-92DB-2F5AF61A6C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7DBAA-14C7-4D22-8ED1-B7878C6081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2469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1363CD-80F3-FCF4-467C-59CD5A39A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0011AA-43B1-261E-7DB4-00901563AE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50893D-4C5F-1FE5-5EBF-0C3D7654B1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96CE9B-24C2-EBD2-9E9D-C7E9BB9C4E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F68A4-32E8-4F46-9644-5D34A4BA5A2A}" type="datetimeFigureOut">
              <a:rPr lang="en-US" smtClean="0"/>
              <a:t>6/25/2022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1DE1A5-88C4-39DC-780C-F7F89905AF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106624-6632-068D-8C9F-7F0F80BCC9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7DBAA-14C7-4D22-8ED1-B7878C6081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413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B2A98A-8BFC-E01B-6001-7135A4CF7A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48A025-566A-1213-7874-ABE7C11A00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3F4792-4315-F629-FC1E-1A6D5D7D84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B9BCBA9-182B-F6C2-49DF-E2F9B31FE39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62C169C-ED69-CE43-3699-B7F8823665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F402809-6E32-4C40-D8A4-72B7D5A395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F68A4-32E8-4F46-9644-5D34A4BA5A2A}" type="datetimeFigureOut">
              <a:rPr lang="en-US" smtClean="0"/>
              <a:t>6/25/2022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63C4034-A22B-6A3E-05D9-8A465C6213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E78CB78-10D6-318E-74E1-B6933FE42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7DBAA-14C7-4D22-8ED1-B7878C6081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622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F4A796-C727-FB10-0298-12E557296E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DDE378-5EA9-E92A-47F5-57FF9A31AF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F68A4-32E8-4F46-9644-5D34A4BA5A2A}" type="datetimeFigureOut">
              <a:rPr lang="en-US" smtClean="0"/>
              <a:t>6/25/2022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B27883-F46A-3ED9-98E5-1CD63A7D68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E5DA33-58BB-BB73-AE62-F2A99B6B3D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7DBAA-14C7-4D22-8ED1-B7878C6081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2427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739755E-29B0-6A57-7E99-4AAD32E95E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F68A4-32E8-4F46-9644-5D34A4BA5A2A}" type="datetimeFigureOut">
              <a:rPr lang="en-US" smtClean="0"/>
              <a:t>6/25/2022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A57B56-1D1E-DF9E-4153-0FE995BA0F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65EC1E-6952-1BEE-E7E5-51F52C9644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7DBAA-14C7-4D22-8ED1-B7878C6081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4343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40C993-1035-8FA2-27CA-E6458B5AE4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1CE626-8CC6-A976-5F21-4D9829D1BF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053762-B2B3-DCDA-B668-B340887A14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79611A-DA2B-4AA4-B14E-4E4C593FF8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F68A4-32E8-4F46-9644-5D34A4BA5A2A}" type="datetimeFigureOut">
              <a:rPr lang="en-US" smtClean="0"/>
              <a:t>6/25/2022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386A5A-33E1-8F30-2692-022EE5D341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3E34E3-F267-8282-2753-BFB5C75D3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7DBAA-14C7-4D22-8ED1-B7878C6081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9118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4D598C-FB70-AFB1-468B-A8BB1D9F1E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2285FB-5005-843F-A774-5A6EE0CD3E4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5E5955-6FEB-9384-64D6-9664E428CF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098108-85FC-4B6F-4899-05096A5D4A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F68A4-32E8-4F46-9644-5D34A4BA5A2A}" type="datetimeFigureOut">
              <a:rPr lang="en-US" smtClean="0"/>
              <a:t>6/25/2022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166FF1-5E31-1BD6-1391-F1411A4F96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2E31C8-A6B2-F23A-2842-E3701A42A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7DBAA-14C7-4D22-8ED1-B7878C6081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2394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AA2707C-A9BF-E546-73CB-EC3698AF5C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7BD437-B221-6A67-0FB5-030250DF4C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892ED3-F08F-7D2D-3FB7-B028261107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8F68A4-32E8-4F46-9644-5D34A4BA5A2A}" type="datetimeFigureOut">
              <a:rPr lang="en-US" smtClean="0"/>
              <a:t>6/25/2022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4FE9C1-3916-E474-A313-5921AE2092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9D757A-6611-A84A-5320-E741BBD926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57DBAA-14C7-4D22-8ED1-B7878C6081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4553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mailto:avuinovic@mail.smu.edu" TargetMode="External"/><Relationship Id="rId3" Type="http://schemas.openxmlformats.org/officeDocument/2006/relationships/image" Target="../media/image22.png"/><Relationship Id="rId7" Type="http://schemas.openxmlformats.org/officeDocument/2006/relationships/hyperlink" Target="mailto:nassenza@mail.smu.edu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hyperlink" Target="mailto:aerby@mail.smu.edu" TargetMode="External"/><Relationship Id="rId5" Type="http://schemas.openxmlformats.org/officeDocument/2006/relationships/image" Target="../media/image24.png"/><Relationship Id="rId4" Type="http://schemas.openxmlformats.org/officeDocument/2006/relationships/image" Target="../media/image23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lass of beer&#10;&#10;Description automatically generated">
            <a:extLst>
              <a:ext uri="{FF2B5EF4-FFF2-40B4-BE49-F238E27FC236}">
                <a16:creationId xmlns:a16="http://schemas.microsoft.com/office/drawing/2014/main" id="{ECE9F5C3-5A92-AF60-A4A6-B0BDC16ED8C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21" b="43384"/>
          <a:stretch/>
        </p:blipFill>
        <p:spPr>
          <a:xfrm>
            <a:off x="1" y="-871870"/>
            <a:ext cx="12195600" cy="772986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A6357B2-0495-3BDF-EA3C-47EA373FDB7A}"/>
              </a:ext>
            </a:extLst>
          </p:cNvPr>
          <p:cNvSpPr/>
          <p:nvPr/>
        </p:nvSpPr>
        <p:spPr>
          <a:xfrm>
            <a:off x="-1" y="2892823"/>
            <a:ext cx="12192000" cy="1439944"/>
          </a:xfrm>
          <a:prstGeom prst="rect">
            <a:avLst/>
          </a:prstGeom>
          <a:solidFill>
            <a:srgbClr val="C00000">
              <a:alpha val="7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Logo, company name&#10;&#10;Description automatically generated">
            <a:extLst>
              <a:ext uri="{FF2B5EF4-FFF2-40B4-BE49-F238E27FC236}">
                <a16:creationId xmlns:a16="http://schemas.microsoft.com/office/drawing/2014/main" id="{D85F4A34-D403-9505-0A9C-4053C479CD5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178" r="4532" b="31628"/>
          <a:stretch/>
        </p:blipFill>
        <p:spPr>
          <a:xfrm>
            <a:off x="2895156" y="2405999"/>
            <a:ext cx="6401686" cy="241359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AE8F3EF-9D3C-8243-223E-4E10D2942DAB}"/>
              </a:ext>
            </a:extLst>
          </p:cNvPr>
          <p:cNvSpPr txBox="1"/>
          <p:nvPr/>
        </p:nvSpPr>
        <p:spPr>
          <a:xfrm>
            <a:off x="3666899" y="4869299"/>
            <a:ext cx="485820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Statical Analysis Provided by </a:t>
            </a:r>
          </a:p>
          <a:p>
            <a:pPr algn="ctr"/>
            <a:r>
              <a:rPr lang="en-US" sz="2400" b="1" dirty="0">
                <a:latin typeface="Bahnschrift Light" panose="020B0502040204020203" pitchFamily="34" charset="0"/>
              </a:rPr>
              <a:t>Always Analytics</a:t>
            </a:r>
            <a:r>
              <a:rPr lang="en-US" sz="2400" b="1" dirty="0"/>
              <a:t>: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</a:rPr>
              <a:t>Nicole Assenza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</a:rPr>
              <a:t>Adam Vuinovic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</a:rPr>
              <a:t>April Erby</a:t>
            </a:r>
          </a:p>
        </p:txBody>
      </p:sp>
    </p:spTree>
    <p:extLst>
      <p:ext uri="{BB962C8B-B14F-4D97-AF65-F5344CB8AC3E}">
        <p14:creationId xmlns:p14="http://schemas.microsoft.com/office/powerpoint/2010/main" val="25934123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21EBDDC-05A5-0244-25D4-E88ED8A6ED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711814"/>
            <a:ext cx="8697433" cy="6146186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AB1F31B-0488-5381-0F49-F94C792ACF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075" r="2698"/>
          <a:stretch/>
        </p:blipFill>
        <p:spPr>
          <a:xfrm>
            <a:off x="8693304" y="708866"/>
            <a:ext cx="3498696" cy="6146186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03449048-89EB-FFD5-2F0D-6A8C7DDC8973}"/>
              </a:ext>
            </a:extLst>
          </p:cNvPr>
          <p:cNvSpPr/>
          <p:nvPr/>
        </p:nvSpPr>
        <p:spPr>
          <a:xfrm>
            <a:off x="4925115" y="2982404"/>
            <a:ext cx="5380074" cy="3816429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sz="1400" dirty="0">
              <a:solidFill>
                <a:schemeClr val="tx1"/>
              </a:solidFill>
            </a:endParaRPr>
          </a:p>
          <a:p>
            <a:endParaRPr lang="en-US" sz="1400" dirty="0"/>
          </a:p>
          <a:p>
            <a:endParaRPr lang="en-US" sz="1400" dirty="0">
              <a:solidFill>
                <a:schemeClr val="tx1"/>
              </a:solidFill>
            </a:endParaRPr>
          </a:p>
          <a:p>
            <a:endParaRPr lang="en-US" sz="1400" dirty="0"/>
          </a:p>
          <a:p>
            <a:endParaRPr lang="en-US" sz="1400" dirty="0">
              <a:solidFill>
                <a:schemeClr val="tx1"/>
              </a:solidFill>
            </a:endParaRPr>
          </a:p>
          <a:p>
            <a:endParaRPr lang="en-US" sz="1400" dirty="0"/>
          </a:p>
          <a:p>
            <a:endParaRPr lang="en-US" sz="1400" dirty="0">
              <a:solidFill>
                <a:schemeClr val="tx1"/>
              </a:solidFill>
            </a:endParaRPr>
          </a:p>
          <a:p>
            <a:endParaRPr lang="en-US" sz="1400" dirty="0"/>
          </a:p>
          <a:p>
            <a:endParaRPr lang="en-US" sz="1400" dirty="0">
              <a:solidFill>
                <a:schemeClr val="tx1"/>
              </a:solidFill>
            </a:endParaRPr>
          </a:p>
          <a:p>
            <a:endParaRPr lang="en-US" sz="1400" dirty="0"/>
          </a:p>
          <a:p>
            <a:endParaRPr lang="en-US" sz="1400" dirty="0">
              <a:solidFill>
                <a:schemeClr val="tx1"/>
              </a:solidFill>
            </a:endParaRPr>
          </a:p>
          <a:p>
            <a:endParaRPr lang="en-US" sz="1400" dirty="0"/>
          </a:p>
          <a:p>
            <a:endParaRPr lang="en-US" sz="1400" dirty="0">
              <a:solidFill>
                <a:schemeClr val="tx1"/>
              </a:solidFill>
            </a:endParaRPr>
          </a:p>
          <a:p>
            <a:endParaRPr lang="en-US" sz="1400" dirty="0"/>
          </a:p>
          <a:p>
            <a:endParaRPr lang="en-US" sz="1400" dirty="0">
              <a:solidFill>
                <a:schemeClr val="tx1"/>
              </a:solidFill>
            </a:endParaRPr>
          </a:p>
          <a:p>
            <a:endParaRPr lang="en-US" sz="800" dirty="0">
              <a:solidFill>
                <a:schemeClr val="tx1"/>
              </a:solidFill>
            </a:endParaRPr>
          </a:p>
          <a:p>
            <a:endParaRPr lang="en-US" sz="800" dirty="0"/>
          </a:p>
          <a:p>
            <a:endParaRPr lang="en-US" sz="800" dirty="0">
              <a:solidFill>
                <a:schemeClr val="tx1"/>
              </a:solidFill>
            </a:endParaRPr>
          </a:p>
          <a:p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0CEC3BB-5167-CEAE-FC8B-735B6C039590}"/>
              </a:ext>
            </a:extLst>
          </p:cNvPr>
          <p:cNvSpPr/>
          <p:nvPr/>
        </p:nvSpPr>
        <p:spPr>
          <a:xfrm>
            <a:off x="0" y="1"/>
            <a:ext cx="12191980" cy="708865"/>
          </a:xfrm>
          <a:prstGeom prst="rect">
            <a:avLst/>
          </a:prstGeom>
          <a:solidFill>
            <a:srgbClr val="CF0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339725"/>
            <a:r>
              <a:rPr lang="en-US" sz="2800" dirty="0">
                <a:ln w="3175">
                  <a:noFill/>
                </a:ln>
                <a:solidFill>
                  <a:schemeClr val="bg1"/>
                </a:solidFill>
              </a:rPr>
              <a:t>QOI:  Investigate difference between IBU and ABV with respect to IPAs and Ales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3D139E6-9D5E-3B13-3D13-B48E0A70401D}"/>
              </a:ext>
            </a:extLst>
          </p:cNvPr>
          <p:cNvSpPr txBox="1"/>
          <p:nvPr/>
        </p:nvSpPr>
        <p:spPr>
          <a:xfrm>
            <a:off x="3494568" y="1677612"/>
            <a:ext cx="8289579" cy="1323439"/>
          </a:xfrm>
          <a:prstGeom prst="rect">
            <a:avLst/>
          </a:prstGeom>
          <a:solidFill>
            <a:srgbClr val="CF0A2C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z="1600" dirty="0"/>
              <a:t>In conclusion, </a:t>
            </a:r>
            <a:r>
              <a:rPr lang="en-US" sz="1600" u="sng" dirty="0"/>
              <a:t>Always Analytics achieved an 82% accuracy rate when predicting whether a beer was IPA or an Ale based on the IBU and ABV</a:t>
            </a:r>
            <a:r>
              <a:rPr lang="en-US" sz="1600" dirty="0"/>
              <a:t>, (95% confidence internal between 78% and 85%).</a:t>
            </a:r>
          </a:p>
          <a:p>
            <a:endParaRPr lang="en-US" sz="1600" dirty="0"/>
          </a:p>
          <a:p>
            <a:r>
              <a:rPr lang="en-US" sz="1600" dirty="0"/>
              <a:t>The evidence suggests ABV and IBU are useful to predict Ale vs. IPA.  The prediction model yielded a high sensitivity rate of 87% (true positives) and a specificity rate of 74% (true negatives).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CE78748-C3E6-12AD-F863-ACFD4F9BD5CA}"/>
              </a:ext>
            </a:extLst>
          </p:cNvPr>
          <p:cNvGrpSpPr/>
          <p:nvPr/>
        </p:nvGrpSpPr>
        <p:grpSpPr>
          <a:xfrm>
            <a:off x="5494572" y="5050517"/>
            <a:ext cx="4289570" cy="1731530"/>
            <a:chOff x="1100853" y="4478617"/>
            <a:chExt cx="4289570" cy="173153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4C9BCDA-5A20-889D-152B-160E5E071211}"/>
                </a:ext>
              </a:extLst>
            </p:cNvPr>
            <p:cNvSpPr txBox="1"/>
            <p:nvPr/>
          </p:nvSpPr>
          <p:spPr>
            <a:xfrm>
              <a:off x="1100854" y="4478617"/>
              <a:ext cx="4289569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Best accuracy prediction attained using 5 parameters</a:t>
              </a: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1E8C360A-E999-BFC0-26A8-415EB8C64715}"/>
                </a:ext>
              </a:extLst>
            </p:cNvPr>
            <p:cNvGrpSpPr/>
            <p:nvPr/>
          </p:nvGrpSpPr>
          <p:grpSpPr>
            <a:xfrm>
              <a:off x="1100853" y="4757090"/>
              <a:ext cx="4289570" cy="1453057"/>
              <a:chOff x="4960756" y="4926478"/>
              <a:chExt cx="5019048" cy="1714286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8C935644-F26A-E2EB-CBF8-F742AB5EE5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960756" y="4926478"/>
                <a:ext cx="5019048" cy="1714286"/>
              </a:xfrm>
              <a:prstGeom prst="rect">
                <a:avLst/>
              </a:prstGeom>
            </p:spPr>
          </p:pic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38648627-F906-A749-380E-527ADB54F140}"/>
                  </a:ext>
                </a:extLst>
              </p:cNvPr>
              <p:cNvSpPr/>
              <p:nvPr/>
            </p:nvSpPr>
            <p:spPr>
              <a:xfrm>
                <a:off x="5676890" y="5018464"/>
                <a:ext cx="419100" cy="1190625"/>
              </a:xfrm>
              <a:prstGeom prst="rect">
                <a:avLst/>
              </a:prstGeom>
              <a:noFill/>
              <a:ln w="285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5CFEC3A4-9021-2700-A1AF-8D417DB55D53}"/>
              </a:ext>
            </a:extLst>
          </p:cNvPr>
          <p:cNvSpPr txBox="1"/>
          <p:nvPr/>
        </p:nvSpPr>
        <p:spPr>
          <a:xfrm>
            <a:off x="3494567" y="870442"/>
            <a:ext cx="8289580" cy="830997"/>
          </a:xfrm>
          <a:prstGeom prst="rect">
            <a:avLst/>
          </a:prstGeom>
          <a:solidFill>
            <a:srgbClr val="CF0A2C"/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To take advantage of the microbrewery market, </a:t>
            </a:r>
            <a:r>
              <a:rPr lang="en-US" sz="1600" b="1" u="sng" dirty="0">
                <a:solidFill>
                  <a:schemeClr val="bg1"/>
                </a:solidFill>
              </a:rPr>
              <a:t>Always Analytics’ recommendation is for Budweiser to begin in the Colorado and West Coast markets</a:t>
            </a:r>
            <a:r>
              <a:rPr lang="en-US" sz="1600" dirty="0">
                <a:solidFill>
                  <a:schemeClr val="bg1"/>
                </a:solidFill>
              </a:rPr>
              <a:t>, due to the clear popularity of craft brews there (as noted on slide 2).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75BEE00-EE4B-3148-7633-F5C4C46BDD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2954" y="3013697"/>
            <a:ext cx="4952806" cy="1963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447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Graphical user interface&#10;&#10;Description automatically generated">
            <a:extLst>
              <a:ext uri="{FF2B5EF4-FFF2-40B4-BE49-F238E27FC236}">
                <a16:creationId xmlns:a16="http://schemas.microsoft.com/office/drawing/2014/main" id="{E1F267E2-E3DC-9DF9-74B4-0455517F38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175" r="9367" b="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6E81FA8-2B66-6403-F9DB-916A4DB32310}"/>
              </a:ext>
            </a:extLst>
          </p:cNvPr>
          <p:cNvSpPr/>
          <p:nvPr/>
        </p:nvSpPr>
        <p:spPr>
          <a:xfrm>
            <a:off x="891363" y="1892595"/>
            <a:ext cx="10409274" cy="3808120"/>
          </a:xfrm>
          <a:prstGeom prst="rect">
            <a:avLst/>
          </a:prstGeom>
          <a:solidFill>
            <a:srgbClr val="CF0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/>
              <a:t>Questions?</a:t>
            </a:r>
          </a:p>
          <a:p>
            <a:pPr algn="ctr"/>
            <a:r>
              <a:rPr lang="en-US" sz="4800" dirty="0"/>
              <a:t>Contact Always Analytics:</a:t>
            </a:r>
          </a:p>
          <a:p>
            <a:pPr algn="ctr"/>
            <a:endParaRPr lang="en-US" sz="2800" dirty="0"/>
          </a:p>
          <a:p>
            <a:pPr algn="ctr"/>
            <a:endParaRPr lang="en-US" sz="2800" dirty="0"/>
          </a:p>
          <a:p>
            <a:pPr algn="ctr"/>
            <a:endParaRPr lang="en-US" sz="2800" dirty="0"/>
          </a:p>
          <a:p>
            <a:pPr algn="ctr"/>
            <a:endParaRPr lang="en-US" sz="2800" dirty="0"/>
          </a:p>
          <a:p>
            <a:pPr algn="ctr"/>
            <a:endParaRPr lang="en-US" sz="2800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5C5DA1F-647D-E264-E4F4-D3E273103983}"/>
              </a:ext>
            </a:extLst>
          </p:cNvPr>
          <p:cNvGrpSpPr/>
          <p:nvPr/>
        </p:nvGrpSpPr>
        <p:grpSpPr>
          <a:xfrm>
            <a:off x="1527554" y="3683051"/>
            <a:ext cx="9136892" cy="2257951"/>
            <a:chOff x="1253469" y="3704316"/>
            <a:chExt cx="9136892" cy="225795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75C7E17-E697-9279-FFA2-3EB9A7F7B3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6596" b="16382"/>
            <a:stretch/>
          </p:blipFill>
          <p:spPr>
            <a:xfrm>
              <a:off x="5140432" y="3719360"/>
              <a:ext cx="1331606" cy="1335024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pic>
          <p:nvPicPr>
            <p:cNvPr id="1026" name="Picture 2" descr="April">
              <a:extLst>
                <a:ext uri="{FF2B5EF4-FFF2-40B4-BE49-F238E27FC236}">
                  <a16:creationId xmlns:a16="http://schemas.microsoft.com/office/drawing/2014/main" id="{23BBC7BA-12EE-4FE0-74E9-B16304A51B5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23750" y="3704316"/>
              <a:ext cx="1334621" cy="1334621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AAB0BA6-5E92-3258-F8A6-C64E17389F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5139" b="29458"/>
            <a:stretch/>
          </p:blipFill>
          <p:spPr>
            <a:xfrm>
              <a:off x="7969154" y="3760796"/>
              <a:ext cx="1397467" cy="1280160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CA88E70-4CAE-5ADA-8450-C2014A935FF3}"/>
                </a:ext>
              </a:extLst>
            </p:cNvPr>
            <p:cNvSpPr txBox="1"/>
            <p:nvPr/>
          </p:nvSpPr>
          <p:spPr>
            <a:xfrm>
              <a:off x="1253469" y="5038937"/>
              <a:ext cx="344494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April Erby</a:t>
              </a:r>
            </a:p>
            <a:p>
              <a:pPr algn="ctr"/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>
                  <a:hlinkClick r:id="rId6"/>
                </a:rPr>
                <a:t>aerby@mail.smu.edu</a:t>
              </a:r>
              <a:endParaRPr lang="en-US" dirty="0"/>
            </a:p>
            <a:p>
              <a:pPr algn="ctr"/>
              <a:endParaRPr 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8600CA2-A6C2-290E-710C-B06D956766D8}"/>
                </a:ext>
              </a:extLst>
            </p:cNvPr>
            <p:cNvSpPr txBox="1"/>
            <p:nvPr/>
          </p:nvSpPr>
          <p:spPr>
            <a:xfrm>
              <a:off x="3739618" y="5047670"/>
              <a:ext cx="413075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>
                  <a:solidFill>
                    <a:schemeClr val="bg1"/>
                  </a:solidFill>
                </a:rPr>
                <a:t>Nicole Assenza</a:t>
              </a:r>
            </a:p>
            <a:p>
              <a:pPr algn="ctr"/>
              <a:r>
                <a:rPr lang="en-US" sz="1800" dirty="0">
                  <a:hlinkClick r:id="rId7"/>
                </a:rPr>
                <a:t>nassenza@mail.smu.edu</a:t>
              </a:r>
              <a:endParaRPr lang="en-US" sz="1800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E717C2F-D408-F900-A3B9-4C7DAE585FF8}"/>
                </a:ext>
              </a:extLst>
            </p:cNvPr>
            <p:cNvSpPr txBox="1"/>
            <p:nvPr/>
          </p:nvSpPr>
          <p:spPr>
            <a:xfrm>
              <a:off x="6945412" y="5009675"/>
              <a:ext cx="344494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>
                  <a:solidFill>
                    <a:schemeClr val="bg1"/>
                  </a:solidFill>
                </a:rPr>
                <a:t>Adam Vuinovic </a:t>
              </a:r>
              <a:r>
                <a:rPr lang="en-US" sz="1800" dirty="0">
                  <a:hlinkClick r:id="rId8"/>
                </a:rPr>
                <a:t>avuinovic@mail.smu.edu</a:t>
              </a:r>
              <a:endParaRPr lang="en-US" sz="1800" dirty="0"/>
            </a:p>
          </p:txBody>
        </p:sp>
      </p:grpSp>
    </p:spTree>
    <p:extLst>
      <p:ext uri="{BB962C8B-B14F-4D97-AF65-F5344CB8AC3E}">
        <p14:creationId xmlns:p14="http://schemas.microsoft.com/office/powerpoint/2010/main" val="39564266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7D6DD83A-771B-EA88-865F-E264E248D5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176" r="9367" b="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BE7277A-21C0-1C23-70A8-8F4A46EAEC07}"/>
              </a:ext>
            </a:extLst>
          </p:cNvPr>
          <p:cNvSpPr/>
          <p:nvPr/>
        </p:nvSpPr>
        <p:spPr>
          <a:xfrm>
            <a:off x="1936377" y="1999129"/>
            <a:ext cx="7575176" cy="3514165"/>
          </a:xfrm>
          <a:prstGeom prst="rect">
            <a:avLst/>
          </a:prstGeom>
          <a:solidFill>
            <a:srgbClr val="CF0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/>
              <a:t>Exploratory Data Analysis</a:t>
            </a:r>
          </a:p>
        </p:txBody>
      </p:sp>
    </p:spTree>
    <p:extLst>
      <p:ext uri="{BB962C8B-B14F-4D97-AF65-F5344CB8AC3E}">
        <p14:creationId xmlns:p14="http://schemas.microsoft.com/office/powerpoint/2010/main" val="38697408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ottle of beer next to a glass of beer&#10;&#10;Description automatically generated">
            <a:extLst>
              <a:ext uri="{FF2B5EF4-FFF2-40B4-BE49-F238E27FC236}">
                <a16:creationId xmlns:a16="http://schemas.microsoft.com/office/drawing/2014/main" id="{DF895A21-468C-B960-739D-2445C7BFD1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029" b="14769"/>
          <a:stretch/>
        </p:blipFill>
        <p:spPr>
          <a:xfrm>
            <a:off x="20" y="708866"/>
            <a:ext cx="12191980" cy="6149133"/>
          </a:xfrm>
          <a:prstGeom prst="rect">
            <a:avLst/>
          </a:prstGeom>
        </p:spPr>
      </p:pic>
      <p:sp>
        <p:nvSpPr>
          <p:cNvPr id="55" name="Rectangle 54">
            <a:extLst>
              <a:ext uri="{FF2B5EF4-FFF2-40B4-BE49-F238E27FC236}">
                <a16:creationId xmlns:a16="http://schemas.microsoft.com/office/drawing/2014/main" id="{3B432D73-5C38-474F-AF96-A3228731BF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</a:schemeClr>
              </a:gs>
              <a:gs pos="45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75FBED8-BE1A-3B4D-E3F5-AE0E40BBF14C}"/>
              </a:ext>
            </a:extLst>
          </p:cNvPr>
          <p:cNvSpPr/>
          <p:nvPr/>
        </p:nvSpPr>
        <p:spPr>
          <a:xfrm>
            <a:off x="0" y="1"/>
            <a:ext cx="12191980" cy="708865"/>
          </a:xfrm>
          <a:prstGeom prst="rect">
            <a:avLst/>
          </a:prstGeom>
          <a:solidFill>
            <a:srgbClr val="CF0A2C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339725"/>
            <a:r>
              <a:rPr lang="en-US" sz="3600" dirty="0"/>
              <a:t>Introduction 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1941451-27B4-F88A-AD66-C07EBF7E7857}"/>
              </a:ext>
            </a:extLst>
          </p:cNvPr>
          <p:cNvGrpSpPr/>
          <p:nvPr/>
        </p:nvGrpSpPr>
        <p:grpSpPr>
          <a:xfrm>
            <a:off x="203787" y="1526584"/>
            <a:ext cx="5424016" cy="5081606"/>
            <a:chOff x="203787" y="1526584"/>
            <a:chExt cx="5424016" cy="5081606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995A20B-450F-3A6C-57C1-AAA3692ACD52}"/>
                </a:ext>
              </a:extLst>
            </p:cNvPr>
            <p:cNvSpPr/>
            <p:nvPr/>
          </p:nvSpPr>
          <p:spPr>
            <a:xfrm>
              <a:off x="203787" y="1526584"/>
              <a:ext cx="5424016" cy="508160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sz="1400" dirty="0">
                <a:solidFill>
                  <a:schemeClr val="tx1"/>
                </a:solidFill>
              </a:endParaRPr>
            </a:p>
            <a:p>
              <a:endParaRPr lang="en-US" sz="1400" b="1" dirty="0">
                <a:solidFill>
                  <a:schemeClr val="tx1"/>
                </a:solidFill>
              </a:endParaRPr>
            </a:p>
            <a:p>
              <a:r>
                <a:rPr lang="en-US" sz="1400" dirty="0">
                  <a:solidFill>
                    <a:schemeClr val="tx1"/>
                  </a:solidFill>
                </a:rPr>
                <a:t>Initially, the data was split across 2 tables:</a:t>
              </a:r>
            </a:p>
            <a:p>
              <a:endParaRPr lang="en-US" sz="1400" dirty="0">
                <a:solidFill>
                  <a:schemeClr val="tx1"/>
                </a:solidFill>
              </a:endParaRPr>
            </a:p>
            <a:p>
              <a:r>
                <a:rPr lang="en-US" sz="1400" dirty="0">
                  <a:solidFill>
                    <a:schemeClr val="tx1"/>
                  </a:solidFill>
                </a:rPr>
                <a:t>Beers contains a list of 2,410 U.S. craft beers with 7 variables:</a:t>
              </a:r>
            </a:p>
            <a:p>
              <a:pPr lvl="1"/>
              <a:endParaRPr lang="en-US" dirty="0">
                <a:solidFill>
                  <a:schemeClr val="tx1"/>
                </a:solidFill>
              </a:endParaRPr>
            </a:p>
            <a:p>
              <a:pPr lvl="1"/>
              <a:endParaRPr lang="en-US" dirty="0">
                <a:solidFill>
                  <a:schemeClr val="tx1"/>
                </a:solidFill>
              </a:endParaRPr>
            </a:p>
            <a:p>
              <a:pPr lvl="1"/>
              <a:endParaRPr lang="en-US" dirty="0">
                <a:solidFill>
                  <a:schemeClr val="tx1"/>
                </a:solidFill>
              </a:endParaRPr>
            </a:p>
            <a:p>
              <a:pPr lvl="1"/>
              <a:endParaRPr lang="en-US" dirty="0">
                <a:solidFill>
                  <a:schemeClr val="tx1"/>
                </a:solidFill>
              </a:endParaRPr>
            </a:p>
            <a:p>
              <a:pPr lvl="1"/>
              <a:endParaRPr lang="en-US" dirty="0">
                <a:solidFill>
                  <a:schemeClr val="tx1"/>
                </a:solidFill>
              </a:endParaRPr>
            </a:p>
            <a:p>
              <a:pPr lvl="1"/>
              <a:endParaRPr lang="en-US" dirty="0">
                <a:solidFill>
                  <a:schemeClr val="tx1"/>
                </a:solidFill>
              </a:endParaRPr>
            </a:p>
            <a:p>
              <a:pPr lvl="1"/>
              <a:endParaRPr lang="en-US" dirty="0">
                <a:solidFill>
                  <a:schemeClr val="tx1"/>
                </a:solidFill>
              </a:endParaRPr>
            </a:p>
            <a:p>
              <a:endParaRPr lang="en-US" sz="1400" dirty="0">
                <a:solidFill>
                  <a:schemeClr val="tx1"/>
                </a:solidFill>
              </a:endParaRPr>
            </a:p>
            <a:p>
              <a:endParaRPr lang="en-US" sz="1400" dirty="0">
                <a:solidFill>
                  <a:schemeClr val="tx1"/>
                </a:solidFill>
              </a:endParaRPr>
            </a:p>
            <a:p>
              <a:r>
                <a:rPr lang="en-US" sz="1400" dirty="0">
                  <a:solidFill>
                    <a:schemeClr val="tx1"/>
                  </a:solidFill>
                </a:rPr>
                <a:t>Breweries consists of 558 U.S. breweries with 4 variables: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8DF433A-54E4-2002-056B-486C92CCD919}"/>
                </a:ext>
              </a:extLst>
            </p:cNvPr>
            <p:cNvSpPr txBox="1"/>
            <p:nvPr/>
          </p:nvSpPr>
          <p:spPr>
            <a:xfrm>
              <a:off x="203787" y="1526585"/>
              <a:ext cx="5424016" cy="406783"/>
            </a:xfrm>
            <a:prstGeom prst="rect">
              <a:avLst/>
            </a:prstGeom>
            <a:solidFill>
              <a:srgbClr val="CF0A2C"/>
            </a:solidFill>
          </p:spPr>
          <p:txBody>
            <a:bodyPr wrap="square" rtlCol="0">
              <a:spAutoFit/>
            </a:bodyPr>
            <a:lstStyle/>
            <a:p>
              <a:r>
                <a:rPr lang="en-US" b="1" u="sng" dirty="0">
                  <a:solidFill>
                    <a:schemeClr val="bg1"/>
                  </a:solidFill>
                </a:rPr>
                <a:t>Data Description</a:t>
              </a: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63C52770-F453-8B50-822A-4A1C80CC133D}"/>
              </a:ext>
            </a:extLst>
          </p:cNvPr>
          <p:cNvSpPr/>
          <p:nvPr/>
        </p:nvSpPr>
        <p:spPr>
          <a:xfrm>
            <a:off x="203787" y="743752"/>
            <a:ext cx="6545805" cy="6739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chemeClr val="bg1"/>
                </a:solidFill>
                <a:latin typeface="Bahnschrift Light" panose="020B0502040204020203" pitchFamily="34" charset="0"/>
              </a:rPr>
              <a:t>Always Analytics </a:t>
            </a:r>
            <a:r>
              <a:rPr lang="en-US" b="1" dirty="0">
                <a:solidFill>
                  <a:schemeClr val="bg1"/>
                </a:solidFill>
              </a:rPr>
              <a:t>was hired to investigate the data provided and gain insights into Budweiser’s questions of interest.</a:t>
            </a:r>
          </a:p>
          <a:p>
            <a:endParaRPr 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9" name="Table 10">
            <a:extLst>
              <a:ext uri="{FF2B5EF4-FFF2-40B4-BE49-F238E27FC236}">
                <a16:creationId xmlns:a16="http://schemas.microsoft.com/office/drawing/2014/main" id="{9A3164FC-F157-9D9E-6B0B-F61358B036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5608177"/>
              </p:ext>
            </p:extLst>
          </p:nvPr>
        </p:nvGraphicFramePr>
        <p:xfrm>
          <a:off x="301748" y="2609817"/>
          <a:ext cx="4313694" cy="219456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113261">
                  <a:extLst>
                    <a:ext uri="{9D8B030D-6E8A-4147-A177-3AD203B41FA5}">
                      <a16:colId xmlns:a16="http://schemas.microsoft.com/office/drawing/2014/main" val="1794082142"/>
                    </a:ext>
                  </a:extLst>
                </a:gridCol>
                <a:gridCol w="3200433">
                  <a:extLst>
                    <a:ext uri="{9D8B030D-6E8A-4147-A177-3AD203B41FA5}">
                      <a16:colId xmlns:a16="http://schemas.microsoft.com/office/drawing/2014/main" val="150038141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200" b="0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Variable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200" b="0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Description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20985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112713" marR="0" lvl="0" indent="-112713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Name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name of beer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94262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112713" marR="0" lvl="0" indent="-112713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Beer ID </a:t>
                      </a: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unique identifier of the beer</a:t>
                      </a: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63642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112713" marR="0" lvl="0" indent="-112713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ABV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</a:rPr>
                        <a:t>alcohol by volume of the beer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54913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112713" marR="0" lvl="0" indent="-112713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IBU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</a:rPr>
                        <a:t>International Bitterness Units of the beer</a:t>
                      </a: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highlight>
                          <a:srgbClr val="FFFF00"/>
                        </a:highlight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27044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112713" marR="0" lvl="0" indent="-112713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Brewery ID </a:t>
                      </a: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brewery id associated with the beer</a:t>
                      </a: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763488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112713" marR="0" lvl="0" indent="-112713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Style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style of the beer</a:t>
                      </a: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89088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112713" marR="0" lvl="0" indent="-112713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Ounces</a:t>
                      </a: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ounces of beer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0003949"/>
                  </a:ext>
                </a:extLst>
              </a:tr>
            </a:tbl>
          </a:graphicData>
        </a:graphic>
      </p:graphicFrame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B85CBBB4-8A92-19B1-FCE5-3765D4FF62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0043949"/>
              </p:ext>
            </p:extLst>
          </p:nvPr>
        </p:nvGraphicFramePr>
        <p:xfrm>
          <a:off x="301748" y="5209459"/>
          <a:ext cx="4313694" cy="13716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113261">
                  <a:extLst>
                    <a:ext uri="{9D8B030D-6E8A-4147-A177-3AD203B41FA5}">
                      <a16:colId xmlns:a16="http://schemas.microsoft.com/office/drawing/2014/main" val="1794082142"/>
                    </a:ext>
                  </a:extLst>
                </a:gridCol>
                <a:gridCol w="3200433">
                  <a:extLst>
                    <a:ext uri="{9D8B030D-6E8A-4147-A177-3AD203B41FA5}">
                      <a16:colId xmlns:a16="http://schemas.microsoft.com/office/drawing/2014/main" val="150038141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200" b="0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Variable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200" b="0" i="0" u="sng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Description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20985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112713" marR="0" lvl="0" indent="-112713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Brew ID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unique identifier of the brewery</a:t>
                      </a: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94262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112713" marR="0" lvl="0" indent="-112713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Name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name of the brewery</a:t>
                      </a: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63642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112713" marR="0" lvl="0" indent="-112713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City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city where the brewery is located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54913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112713" marR="0" lvl="0" indent="-112713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State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U.S. state where the brewery is located</a:t>
                      </a:r>
                      <a:endPara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27044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22808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0000" b="-3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D520F5D-DF32-1C3A-0119-CC897FC97843}"/>
              </a:ext>
            </a:extLst>
          </p:cNvPr>
          <p:cNvSpPr/>
          <p:nvPr/>
        </p:nvSpPr>
        <p:spPr>
          <a:xfrm>
            <a:off x="0" y="1"/>
            <a:ext cx="12191980" cy="708865"/>
          </a:xfrm>
          <a:prstGeom prst="rect">
            <a:avLst/>
          </a:prstGeom>
          <a:solidFill>
            <a:srgbClr val="CF0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339725"/>
            <a:r>
              <a:rPr lang="en-US" sz="3600" dirty="0"/>
              <a:t>Question of Interest:  How many breweries per state?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B4C0205-9578-D8D4-4268-DE785E4E01E5}"/>
              </a:ext>
            </a:extLst>
          </p:cNvPr>
          <p:cNvGrpSpPr/>
          <p:nvPr/>
        </p:nvGrpSpPr>
        <p:grpSpPr>
          <a:xfrm>
            <a:off x="222640" y="1412117"/>
            <a:ext cx="2322597" cy="4610563"/>
            <a:chOff x="467737" y="1937872"/>
            <a:chExt cx="5309322" cy="4080119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E2FB6BB-1007-6EC6-D8A0-83B6FAC26F73}"/>
                </a:ext>
              </a:extLst>
            </p:cNvPr>
            <p:cNvSpPr/>
            <p:nvPr/>
          </p:nvSpPr>
          <p:spPr>
            <a:xfrm>
              <a:off x="467737" y="1937872"/>
              <a:ext cx="5309322" cy="4080119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sz="1400" dirty="0">
                <a:solidFill>
                  <a:schemeClr val="tx1"/>
                </a:solidFill>
              </a:endParaRPr>
            </a:p>
            <a:p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504A63B-2E07-A65D-2376-B8D2D14E6089}"/>
                </a:ext>
              </a:extLst>
            </p:cNvPr>
            <p:cNvSpPr txBox="1"/>
            <p:nvPr/>
          </p:nvSpPr>
          <p:spPr>
            <a:xfrm>
              <a:off x="467737" y="1937873"/>
              <a:ext cx="5309322" cy="369332"/>
            </a:xfrm>
            <a:prstGeom prst="rect">
              <a:avLst/>
            </a:prstGeom>
            <a:solidFill>
              <a:srgbClr val="CF0A2C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u="sng" dirty="0">
                  <a:solidFill>
                    <a:schemeClr val="bg1"/>
                  </a:solidFill>
                </a:rPr>
                <a:t>Top 5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D12041EA-7705-7399-819B-4DB37FCB872D}"/>
              </a:ext>
            </a:extLst>
          </p:cNvPr>
          <p:cNvSpPr txBox="1"/>
          <p:nvPr/>
        </p:nvSpPr>
        <p:spPr>
          <a:xfrm>
            <a:off x="222640" y="3626962"/>
            <a:ext cx="2322597" cy="369332"/>
          </a:xfrm>
          <a:prstGeom prst="rect">
            <a:avLst/>
          </a:prstGeom>
          <a:solidFill>
            <a:srgbClr val="CF0A2C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>
                <a:solidFill>
                  <a:schemeClr val="bg1"/>
                </a:solidFill>
              </a:rPr>
              <a:t>Bottom 5</a:t>
            </a:r>
          </a:p>
        </p:txBody>
      </p:sp>
      <p:graphicFrame>
        <p:nvGraphicFramePr>
          <p:cNvPr id="5" name="Table 10">
            <a:extLst>
              <a:ext uri="{FF2B5EF4-FFF2-40B4-BE49-F238E27FC236}">
                <a16:creationId xmlns:a16="http://schemas.microsoft.com/office/drawing/2014/main" id="{83B225DD-649F-7344-31C3-76F9A1F8DD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1731901"/>
              </p:ext>
            </p:extLst>
          </p:nvPr>
        </p:nvGraphicFramePr>
        <p:xfrm>
          <a:off x="582017" y="1904832"/>
          <a:ext cx="1603841" cy="172213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194930">
                  <a:extLst>
                    <a:ext uri="{9D8B030D-6E8A-4147-A177-3AD203B41FA5}">
                      <a16:colId xmlns:a16="http://schemas.microsoft.com/office/drawing/2014/main" val="1794082142"/>
                    </a:ext>
                  </a:extLst>
                </a:gridCol>
                <a:gridCol w="408911">
                  <a:extLst>
                    <a:ext uri="{9D8B030D-6E8A-4147-A177-3AD203B41FA5}">
                      <a16:colId xmlns:a16="http://schemas.microsoft.com/office/drawing/2014/main" val="1500381413"/>
                    </a:ext>
                  </a:extLst>
                </a:gridCol>
              </a:tblGrid>
              <a:tr h="344426">
                <a:tc>
                  <a:txBody>
                    <a:bodyPr/>
                    <a:lstStyle/>
                    <a:p>
                      <a:pPr marL="112713" marR="0" lvl="0" indent="-112713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Colorado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47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9426204"/>
                  </a:ext>
                </a:extLst>
              </a:tr>
              <a:tr h="344426">
                <a:tc>
                  <a:txBody>
                    <a:bodyPr/>
                    <a:lstStyle/>
                    <a:p>
                      <a:pPr marL="112713" marR="0" lvl="0" indent="-112713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California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39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6364249"/>
                  </a:ext>
                </a:extLst>
              </a:tr>
              <a:tr h="344426">
                <a:tc>
                  <a:txBody>
                    <a:bodyPr/>
                    <a:lstStyle/>
                    <a:p>
                      <a:pPr marL="112713" marR="0" lvl="0" indent="-112713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Michigan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5491371"/>
                  </a:ext>
                </a:extLst>
              </a:tr>
              <a:tr h="344426">
                <a:tc>
                  <a:txBody>
                    <a:bodyPr/>
                    <a:lstStyle/>
                    <a:p>
                      <a:pPr marL="112713" marR="0" lvl="0" indent="-112713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Oregon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29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2704422"/>
                  </a:ext>
                </a:extLst>
              </a:tr>
              <a:tr h="344426">
                <a:tc>
                  <a:txBody>
                    <a:bodyPr/>
                    <a:lstStyle/>
                    <a:p>
                      <a:pPr marL="112713" marR="0" lvl="0" indent="-112713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Texas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7634886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E2F2CFF9-7DED-9664-8135-8F825E4BEA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9161888"/>
              </p:ext>
            </p:extLst>
          </p:nvPr>
        </p:nvGraphicFramePr>
        <p:xfrm>
          <a:off x="465404" y="4140334"/>
          <a:ext cx="1837065" cy="172213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368692">
                  <a:extLst>
                    <a:ext uri="{9D8B030D-6E8A-4147-A177-3AD203B41FA5}">
                      <a16:colId xmlns:a16="http://schemas.microsoft.com/office/drawing/2014/main" val="1794082142"/>
                    </a:ext>
                  </a:extLst>
                </a:gridCol>
                <a:gridCol w="468373">
                  <a:extLst>
                    <a:ext uri="{9D8B030D-6E8A-4147-A177-3AD203B41FA5}">
                      <a16:colId xmlns:a16="http://schemas.microsoft.com/office/drawing/2014/main" val="1500381413"/>
                    </a:ext>
                  </a:extLst>
                </a:gridCol>
              </a:tblGrid>
              <a:tr h="344426">
                <a:tc>
                  <a:txBody>
                    <a:bodyPr/>
                    <a:lstStyle/>
                    <a:p>
                      <a:pPr marL="112713" marR="0" lvl="0" indent="-112713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Mississippi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9426204"/>
                  </a:ext>
                </a:extLst>
              </a:tr>
              <a:tr h="344426">
                <a:tc>
                  <a:txBody>
                    <a:bodyPr/>
                    <a:lstStyle/>
                    <a:p>
                      <a:pPr marL="112713" marR="0" lvl="0" indent="-112713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North Dakota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6364249"/>
                  </a:ext>
                </a:extLst>
              </a:tr>
              <a:tr h="344426">
                <a:tc>
                  <a:txBody>
                    <a:bodyPr/>
                    <a:lstStyle/>
                    <a:p>
                      <a:pPr marL="112713" marR="0" lvl="0" indent="-112713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West Virginia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5491371"/>
                  </a:ext>
                </a:extLst>
              </a:tr>
              <a:tr h="344426">
                <a:tc>
                  <a:txBody>
                    <a:bodyPr/>
                    <a:lstStyle/>
                    <a:p>
                      <a:pPr marL="112713" marR="0" lvl="0" indent="-112713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South Dakota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2704422"/>
                  </a:ext>
                </a:extLst>
              </a:tr>
              <a:tr h="344426">
                <a:tc>
                  <a:txBody>
                    <a:bodyPr/>
                    <a:lstStyle/>
                    <a:p>
                      <a:pPr marL="112713" marR="0" lvl="0" indent="-112713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DC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7634886"/>
                  </a:ext>
                </a:extLst>
              </a:tr>
            </a:tbl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44F33827-8019-589A-023B-C447D71345E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302" t="10668" b="10411"/>
          <a:stretch/>
        </p:blipFill>
        <p:spPr>
          <a:xfrm>
            <a:off x="3414702" y="1542876"/>
            <a:ext cx="7330636" cy="4319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834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68C48F0-5980-C6FB-7581-2B7850E27722}"/>
              </a:ext>
            </a:extLst>
          </p:cNvPr>
          <p:cNvSpPr/>
          <p:nvPr/>
        </p:nvSpPr>
        <p:spPr>
          <a:xfrm>
            <a:off x="0" y="1"/>
            <a:ext cx="12191980" cy="708865"/>
          </a:xfrm>
          <a:prstGeom prst="rect">
            <a:avLst/>
          </a:prstGeom>
          <a:solidFill>
            <a:srgbClr val="CF0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339725"/>
            <a:r>
              <a:rPr lang="en-US" sz="3200" dirty="0"/>
              <a:t>Question of Interest:  ABV Summary statistics and distribution</a:t>
            </a:r>
          </a:p>
        </p:txBody>
      </p:sp>
      <p:pic>
        <p:nvPicPr>
          <p:cNvPr id="4" name="Picture 3" descr="A bottle of beer next to a glass of beer&#10;&#10;Description automatically generated">
            <a:extLst>
              <a:ext uri="{FF2B5EF4-FFF2-40B4-BE49-F238E27FC236}">
                <a16:creationId xmlns:a16="http://schemas.microsoft.com/office/drawing/2014/main" id="{875FE87D-0794-6F8F-F498-FBEAE8E071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029" b="14769"/>
          <a:stretch/>
        </p:blipFill>
        <p:spPr>
          <a:xfrm>
            <a:off x="20" y="708866"/>
            <a:ext cx="12191980" cy="61491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2CE7D23-503B-19B1-7DE1-187526D2F3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020" y="3333050"/>
            <a:ext cx="5629174" cy="191561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2D2480E-09F7-78D6-2F72-59F1F8969207}"/>
              </a:ext>
            </a:extLst>
          </p:cNvPr>
          <p:cNvSpPr/>
          <p:nvPr/>
        </p:nvSpPr>
        <p:spPr>
          <a:xfrm>
            <a:off x="170429" y="867789"/>
            <a:ext cx="6044710" cy="25612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>
                <a:solidFill>
                  <a:schemeClr val="bg1"/>
                </a:solidFill>
              </a:rPr>
              <a:t>The summary statistics for ABV indicate a tight interquartile range.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The range of this data set is between 0.1% and 12.8%.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In comparison, this aligns to the industry standard range where beers typically fall in the 3% to 13% ABV range.</a:t>
            </a:r>
          </a:p>
          <a:p>
            <a:endParaRPr lang="en-US" sz="1600" dirty="0">
              <a:solidFill>
                <a:schemeClr val="bg1"/>
              </a:solidFill>
            </a:endParaRPr>
          </a:p>
          <a:p>
            <a:endParaRPr lang="en-US" sz="1600" dirty="0">
              <a:solidFill>
                <a:schemeClr val="bg1"/>
              </a:solidFill>
            </a:endParaRPr>
          </a:p>
          <a:p>
            <a:endParaRPr lang="en-US" sz="1600" dirty="0">
              <a:solidFill>
                <a:schemeClr val="bg1"/>
              </a:solidFill>
            </a:endParaRPr>
          </a:p>
          <a:p>
            <a:endParaRPr lang="en-US" sz="1600" dirty="0">
              <a:solidFill>
                <a:schemeClr val="bg1"/>
              </a:solidFill>
            </a:endParaRPr>
          </a:p>
          <a:p>
            <a:r>
              <a:rPr lang="en-US" sz="1600" dirty="0">
                <a:solidFill>
                  <a:schemeClr val="bg1"/>
                </a:solidFill>
              </a:rPr>
              <a:t>The distribution for ABV appears normal with a moderate right skew.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5371A985-62A5-698E-7967-74CA61B6F8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9648590"/>
              </p:ext>
            </p:extLst>
          </p:nvPr>
        </p:nvGraphicFramePr>
        <p:xfrm>
          <a:off x="489097" y="2128885"/>
          <a:ext cx="4114800" cy="495300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2319177440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3760114614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1558504975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3920725225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1429834640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1561638949"/>
                    </a:ext>
                  </a:extLst>
                </a:gridCol>
              </a:tblGrid>
              <a:tr h="24765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b="1" u="none" strike="noStrike" dirty="0">
                          <a:effectLst/>
                        </a:rPr>
                        <a:t>Min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b="1" u="none" strike="noStrike" dirty="0">
                          <a:effectLst/>
                        </a:rPr>
                        <a:t>Q1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b="1" u="none" strike="noStrike" dirty="0">
                          <a:effectLst/>
                        </a:rPr>
                        <a:t>Median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b="1" u="none" strike="noStrike" dirty="0">
                          <a:effectLst/>
                        </a:rPr>
                        <a:t>Mean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b="1" u="none" strike="noStrike" dirty="0">
                          <a:effectLst/>
                        </a:rPr>
                        <a:t>Q3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b="1" u="none" strike="noStrike" dirty="0">
                          <a:effectLst/>
                        </a:rPr>
                        <a:t>Max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356397647"/>
                  </a:ext>
                </a:extLst>
              </a:tr>
              <a:tr h="24765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 dirty="0">
                          <a:effectLst/>
                        </a:rPr>
                        <a:t>0.1%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 dirty="0">
                          <a:effectLst/>
                        </a:rPr>
                        <a:t>5.0%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 dirty="0">
                          <a:effectLst/>
                        </a:rPr>
                        <a:t>5.7%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 dirty="0">
                          <a:effectLst/>
                        </a:rPr>
                        <a:t>6.0%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 dirty="0">
                          <a:effectLst/>
                        </a:rPr>
                        <a:t>6.7%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 dirty="0">
                          <a:effectLst/>
                        </a:rPr>
                        <a:t>12.8%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21137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672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0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F0A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F6DD570-0BBC-D0C1-DA1F-70A867B4D3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12904"/>
            <a:ext cx="12192000" cy="516255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D520F5D-DF32-1C3A-0119-CC897FC97843}"/>
              </a:ext>
            </a:extLst>
          </p:cNvPr>
          <p:cNvSpPr/>
          <p:nvPr/>
        </p:nvSpPr>
        <p:spPr>
          <a:xfrm>
            <a:off x="0" y="1"/>
            <a:ext cx="12191980" cy="708865"/>
          </a:xfrm>
          <a:prstGeom prst="rect">
            <a:avLst/>
          </a:prstGeom>
          <a:solidFill>
            <a:srgbClr val="CF0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339725"/>
            <a:r>
              <a:rPr lang="en-US" sz="3600" dirty="0"/>
              <a:t>Question of Interest:  How to address missing values?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59C0142-4276-065D-817C-00DDEBF3989D}"/>
              </a:ext>
            </a:extLst>
          </p:cNvPr>
          <p:cNvSpPr/>
          <p:nvPr/>
        </p:nvSpPr>
        <p:spPr>
          <a:xfrm>
            <a:off x="426941" y="1788469"/>
            <a:ext cx="5581417" cy="39566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000" b="1" dirty="0">
                <a:solidFill>
                  <a:schemeClr val="bg1"/>
                </a:solidFill>
                <a:latin typeface="Bahnschrift Light" panose="020B0502040204020203" pitchFamily="34" charset="0"/>
              </a:rPr>
              <a:t>Always Analytics </a:t>
            </a:r>
            <a:r>
              <a:rPr lang="en-US" sz="2000" b="1" dirty="0">
                <a:solidFill>
                  <a:schemeClr val="bg1"/>
                </a:solidFill>
              </a:rPr>
              <a:t>identified 2 variables in the Beers data set that were missing information:  </a:t>
            </a:r>
          </a:p>
          <a:p>
            <a:endParaRPr lang="en-US" sz="2000" b="1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</a:rPr>
              <a:t>ABV was missing 62 observations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</a:rPr>
              <a:t>IBU was missing 1005</a:t>
            </a:r>
          </a:p>
          <a:p>
            <a:endParaRPr lang="en-US" sz="2000" b="1" dirty="0">
              <a:solidFill>
                <a:schemeClr val="bg1"/>
              </a:solidFill>
            </a:endParaRPr>
          </a:p>
          <a:p>
            <a:r>
              <a:rPr lang="en-US" sz="2000" b="1" dirty="0">
                <a:solidFill>
                  <a:schemeClr val="bg1"/>
                </a:solidFill>
              </a:rPr>
              <a:t>As discussed earlier, the summary statistics suggest high density clustered around the mean.</a:t>
            </a:r>
          </a:p>
          <a:p>
            <a:endParaRPr lang="en-US" sz="2000" b="1" dirty="0">
              <a:solidFill>
                <a:schemeClr val="bg1"/>
              </a:solidFill>
            </a:endParaRPr>
          </a:p>
          <a:p>
            <a:r>
              <a:rPr lang="en-US" sz="2000" b="1" dirty="0">
                <a:solidFill>
                  <a:schemeClr val="bg1"/>
                </a:solidFill>
              </a:rPr>
              <a:t>To avoid excluding nearly half (42%) of the data, the mean was used to replace the missing value. </a:t>
            </a:r>
          </a:p>
          <a:p>
            <a:r>
              <a:rPr lang="en-US" sz="2000" b="1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36538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30000" b="-3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68C48F0-5980-C6FB-7581-2B7850E27722}"/>
              </a:ext>
            </a:extLst>
          </p:cNvPr>
          <p:cNvSpPr/>
          <p:nvPr/>
        </p:nvSpPr>
        <p:spPr>
          <a:xfrm>
            <a:off x="0" y="1"/>
            <a:ext cx="12191980" cy="708865"/>
          </a:xfrm>
          <a:prstGeom prst="rect">
            <a:avLst/>
          </a:prstGeom>
          <a:solidFill>
            <a:srgbClr val="CF0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339725"/>
            <a:r>
              <a:rPr lang="en-US" sz="3200" dirty="0">
                <a:solidFill>
                  <a:schemeClr val="bg1"/>
                </a:solidFill>
              </a:rPr>
              <a:t>Question of Interest:  What is the median ABV and IBU by state?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D488FC1-C2D9-B006-45AD-6C29B92ABA96}"/>
              </a:ext>
            </a:extLst>
          </p:cNvPr>
          <p:cNvSpPr txBox="1"/>
          <p:nvPr/>
        </p:nvSpPr>
        <p:spPr>
          <a:xfrm>
            <a:off x="297712" y="1429342"/>
            <a:ext cx="4423144" cy="110799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Most states have a median ABV between 5% to 6%.  </a:t>
            </a:r>
          </a:p>
          <a:p>
            <a:pPr marL="285750" indent="-285750">
              <a:buFont typeface="Calibri" panose="020F0502020204030204" pitchFamily="34" charset="0"/>
              <a:buChar char="−"/>
            </a:pPr>
            <a:r>
              <a:rPr lang="en-US" sz="1600" dirty="0"/>
              <a:t>NJ and UT are outliers with median ABV of 4.6% and 4% respectively.</a:t>
            </a:r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2BB00F6-4000-DABC-3E73-610B5FB2F8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9328" y="920272"/>
            <a:ext cx="7085714" cy="2809524"/>
          </a:xfrm>
          <a:prstGeom prst="rect">
            <a:avLst/>
          </a:prstGeom>
        </p:spPr>
      </p:pic>
      <p:sp>
        <p:nvSpPr>
          <p:cNvPr id="10" name="AutoShape 2">
            <a:extLst>
              <a:ext uri="{FF2B5EF4-FFF2-40B4-BE49-F238E27FC236}">
                <a16:creationId xmlns:a16="http://schemas.microsoft.com/office/drawing/2014/main" id="{D7109FF9-C4F6-AD79-634A-DF7524D9D72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84C9720-9FDE-BAAA-724E-D3BEE53FCF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9328" y="3941202"/>
            <a:ext cx="7085714" cy="280952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489E1BE-26BD-DB1E-40DC-D08AC60DE887}"/>
              </a:ext>
            </a:extLst>
          </p:cNvPr>
          <p:cNvSpPr txBox="1"/>
          <p:nvPr/>
        </p:nvSpPr>
        <p:spPr>
          <a:xfrm>
            <a:off x="297710" y="4409221"/>
            <a:ext cx="4423143" cy="1354217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Most states have a median IBU slightly above 4.</a:t>
            </a:r>
          </a:p>
          <a:p>
            <a:pPr marL="285750" indent="-285750">
              <a:buFont typeface="Calibri" panose="020F0502020204030204" pitchFamily="34" charset="0"/>
              <a:buChar char="−"/>
            </a:pPr>
            <a:r>
              <a:rPr lang="en-US" sz="1600" dirty="0"/>
              <a:t>WV leads with median bitterness </a:t>
            </a:r>
            <a:r>
              <a:rPr lang="en-US" sz="1600"/>
              <a:t>of 5.7 </a:t>
            </a:r>
            <a:endParaRPr lang="en-US" sz="1600" dirty="0"/>
          </a:p>
          <a:p>
            <a:pPr marL="285750" indent="-285750">
              <a:buFont typeface="Calibri" panose="020F0502020204030204" pitchFamily="34" charset="0"/>
              <a:buChar char="−"/>
            </a:pPr>
            <a:r>
              <a:rPr lang="en-US" sz="1600" dirty="0"/>
              <a:t>KS and IA have the lowest median bitterness at 22 IBUs and 29.5 IBUS respectively.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5939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3000" r="-3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68C48F0-5980-C6FB-7581-2B7850E27722}"/>
              </a:ext>
            </a:extLst>
          </p:cNvPr>
          <p:cNvSpPr/>
          <p:nvPr/>
        </p:nvSpPr>
        <p:spPr>
          <a:xfrm>
            <a:off x="0" y="1"/>
            <a:ext cx="12191980" cy="708865"/>
          </a:xfrm>
          <a:prstGeom prst="rect">
            <a:avLst/>
          </a:prstGeom>
          <a:solidFill>
            <a:srgbClr val="CF0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339725"/>
            <a:r>
              <a:rPr lang="en-US" sz="3200" dirty="0"/>
              <a:t>Question of Interest:  Which state has the maximum ABV &amp; IBU beer?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0F54F5-B95D-3652-41B1-0B8AEA266245}"/>
              </a:ext>
            </a:extLst>
          </p:cNvPr>
          <p:cNvSpPr txBox="1"/>
          <p:nvPr/>
        </p:nvSpPr>
        <p:spPr>
          <a:xfrm>
            <a:off x="1632115" y="975360"/>
            <a:ext cx="8927750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600"/>
            </a:lvl1pPr>
          </a:lstStyle>
          <a:p>
            <a:r>
              <a:rPr lang="en-US" dirty="0"/>
              <a:t>Upslope Brewing Company located in Boulder, Colorado has the max ABV.</a:t>
            </a:r>
          </a:p>
          <a:p>
            <a:r>
              <a:rPr lang="en-US" dirty="0"/>
              <a:t>Astoria Brewing Company located in Astoria, Oregon has the max IBU.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5493587-7533-80A4-AC51-FF3DBE8FAEF2}"/>
              </a:ext>
            </a:extLst>
          </p:cNvPr>
          <p:cNvGrpSpPr/>
          <p:nvPr/>
        </p:nvGrpSpPr>
        <p:grpSpPr>
          <a:xfrm>
            <a:off x="2488018" y="2093260"/>
            <a:ext cx="6168900" cy="3094075"/>
            <a:chOff x="2488018" y="2093260"/>
            <a:chExt cx="6168900" cy="3094075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1758EE4-A22F-14F3-909C-F17676F074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1890" t="7521" r="17788" b="16174"/>
            <a:stretch/>
          </p:blipFill>
          <p:spPr>
            <a:xfrm>
              <a:off x="2488018" y="2093260"/>
              <a:ext cx="6168900" cy="3094075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DD26636-E370-CB7D-3772-8A7718F1C65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21305" y="2533014"/>
              <a:ext cx="1533614" cy="628782"/>
            </a:xfrm>
            <a:prstGeom prst="rect">
              <a:avLst/>
            </a:prstGeom>
          </p:spPr>
        </p:pic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BFB176DB-206F-D2C7-CE39-48D18449A50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62896" y="3429000"/>
              <a:ext cx="818165" cy="9028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7533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5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6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7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8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9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F828D28-8E09-41CC-8229-3070B5467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8606A12-0970-7F01-F1CF-B525F45C15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407"/>
          <a:stretch/>
        </p:blipFill>
        <p:spPr>
          <a:xfrm>
            <a:off x="20" y="-22"/>
            <a:ext cx="12191977" cy="685802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5B012D8-7F27-4758-9AC6-C889B154B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103377" y="1100316"/>
            <a:ext cx="6858003" cy="4657347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063B759-00FC-46D1-9898-8E8625268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40187" y="2206184"/>
            <a:ext cx="6858003" cy="2445624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3095D81-19C7-F82F-CDD0-E88B06DDA620}"/>
              </a:ext>
            </a:extLst>
          </p:cNvPr>
          <p:cNvSpPr/>
          <p:nvPr/>
        </p:nvSpPr>
        <p:spPr>
          <a:xfrm>
            <a:off x="0" y="1"/>
            <a:ext cx="12191980" cy="708865"/>
          </a:xfrm>
          <a:prstGeom prst="rect">
            <a:avLst/>
          </a:prstGeom>
          <a:solidFill>
            <a:srgbClr val="CF0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339725"/>
            <a:r>
              <a:rPr lang="en-US" sz="3200" dirty="0"/>
              <a:t>Question of Interest:  Assess the relationship between IBU and ABV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EF1D28C-67AD-102E-09E5-0DBCCE88F275}"/>
              </a:ext>
            </a:extLst>
          </p:cNvPr>
          <p:cNvSpPr txBox="1"/>
          <p:nvPr/>
        </p:nvSpPr>
        <p:spPr>
          <a:xfrm>
            <a:off x="325351" y="1349118"/>
            <a:ext cx="5344171" cy="156966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600"/>
            </a:lvl1pPr>
          </a:lstStyle>
          <a:p>
            <a:r>
              <a:rPr lang="en-US" dirty="0"/>
              <a:t>The evidence suggests a positive linear relationship between bitterness (IBU) and ABV.  A Pearson’s test indicates a moderate correlation of 0.52  </a:t>
            </a:r>
          </a:p>
          <a:p>
            <a:endParaRPr lang="en-US" dirty="0"/>
          </a:p>
          <a:p>
            <a:r>
              <a:rPr lang="en-US" dirty="0"/>
              <a:t>Additional analysis is needed to determine if other variables are significant.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43413DA-B530-001E-81D8-30783BCB1E92}"/>
              </a:ext>
            </a:extLst>
          </p:cNvPr>
          <p:cNvSpPr txBox="1"/>
          <p:nvPr/>
        </p:nvSpPr>
        <p:spPr>
          <a:xfrm>
            <a:off x="405368" y="4083805"/>
            <a:ext cx="5344171" cy="156966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600"/>
            </a:lvl1pPr>
          </a:lstStyle>
          <a:p>
            <a:r>
              <a:rPr lang="en-US" dirty="0"/>
              <a:t>Always Analytics also examined the relationship between IBU and ABV for the data set missing values.  Recall, in this case, the mean was not used to fill in the blanks.  </a:t>
            </a:r>
          </a:p>
          <a:p>
            <a:endParaRPr lang="en-US" dirty="0"/>
          </a:p>
          <a:p>
            <a:r>
              <a:rPr lang="en-US" dirty="0"/>
              <a:t>Now, the correlation test yields a higher score of 0.67 which proves the impact of the missing data.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22CA73A-A83F-2B54-1DD4-8CEE0A509F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8934" y="3901490"/>
            <a:ext cx="5857715" cy="1993392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E636D61-F636-773C-427A-88F822797D19}"/>
              </a:ext>
            </a:extLst>
          </p:cNvPr>
          <p:cNvCxnSpPr/>
          <p:nvPr/>
        </p:nvCxnSpPr>
        <p:spPr>
          <a:xfrm>
            <a:off x="333906" y="3559031"/>
            <a:ext cx="11687765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0D681CCB-4776-7BC1-770B-9F06DBE664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0379" y="1190401"/>
            <a:ext cx="5857715" cy="1993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892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13093</TotalTime>
  <Words>787</Words>
  <Application>Microsoft Office PowerPoint</Application>
  <PresentationFormat>Widescreen</PresentationFormat>
  <Paragraphs>155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Bahnschrift Light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April Er</dc:creator>
  <cp:lastModifiedBy>Nicole Assenza</cp:lastModifiedBy>
  <cp:revision>41</cp:revision>
  <dcterms:created xsi:type="dcterms:W3CDTF">2022-06-16T00:35:46Z</dcterms:created>
  <dcterms:modified xsi:type="dcterms:W3CDTF">2022-06-26T15:51:54Z</dcterms:modified>
</cp:coreProperties>
</file>